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0" r:id="rId5"/>
    <p:sldId id="261" r:id="rId6"/>
    <p:sldId id="258" r:id="rId7"/>
    <p:sldId id="263" r:id="rId8"/>
    <p:sldId id="264" r:id="rId9"/>
    <p:sldId id="265" r:id="rId10"/>
    <p:sldId id="267" r:id="rId11"/>
    <p:sldId id="268" r:id="rId12"/>
    <p:sldId id="266" r:id="rId13"/>
    <p:sldId id="274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85592"/>
    <a:srgbClr val="3A5896"/>
    <a:srgbClr val="173A8D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0" b="1812"/>
          <a:stretch/>
        </p:blipFill>
        <p:spPr>
          <a:xfrm>
            <a:off x="0" y="0"/>
            <a:ext cx="9144000" cy="33866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8950" y="1"/>
            <a:ext cx="61150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4244" y="1485900"/>
            <a:ext cx="3338402" cy="147518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Личный кабинет </a:t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члена СРО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4244" y="1392911"/>
            <a:ext cx="3316961" cy="1871582"/>
          </a:xfrm>
          <a:prstGeom prst="rect">
            <a:avLst/>
          </a:prstGeom>
          <a:noFill/>
          <a:ln w="133350">
            <a:solidFill>
              <a:schemeClr val="tx1">
                <a:lumMod val="50000"/>
                <a:lumOff val="50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0"/>
            <a:ext cx="6743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89" y="0"/>
            <a:ext cx="6969211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58439"/>
            <a:ext cx="2255520" cy="13411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Вкладка </a:t>
            </a:r>
            <a:r>
              <a:rPr lang="ru-RU" sz="2400" b="1" u="sng" dirty="0" smtClean="0"/>
              <a:t>«СОТРУДНИКИ»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9827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50" y="0"/>
            <a:ext cx="6115050" cy="206502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Пользователю Личного кабинета </a:t>
            </a:r>
            <a:r>
              <a:rPr lang="ru-RU" sz="3600" dirty="0" smtClean="0"/>
              <a:t>становится доступна </a:t>
            </a:r>
            <a:r>
              <a:rPr lang="ru-RU" sz="3600" dirty="0"/>
              <a:t>следующая </a:t>
            </a:r>
            <a:r>
              <a:rPr lang="ru-RU" sz="3600" b="1" u="sng" dirty="0" smtClean="0"/>
              <a:t>информация</a:t>
            </a:r>
            <a:r>
              <a:rPr lang="ru-RU" sz="3600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260" y="1844040"/>
            <a:ext cx="8298180" cy="4937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— </a:t>
            </a:r>
            <a:r>
              <a:rPr lang="ru-RU" b="1" dirty="0" smtClean="0"/>
              <a:t>Информация </a:t>
            </a:r>
            <a:r>
              <a:rPr lang="ru-RU" b="1" dirty="0"/>
              <a:t>о вашей компании</a:t>
            </a:r>
            <a:r>
              <a:rPr lang="ru-RU" dirty="0"/>
              <a:t>, в том числе заявленные вами:</a:t>
            </a:r>
          </a:p>
          <a:p>
            <a:pPr lvl="1"/>
            <a:r>
              <a:rPr lang="ru-RU" sz="2600" b="1" dirty="0"/>
              <a:t>Реквизиты, контактная информация;</a:t>
            </a:r>
          </a:p>
          <a:p>
            <a:pPr lvl="1"/>
            <a:r>
              <a:rPr lang="ru-RU" sz="2600" b="1" dirty="0"/>
              <a:t>Сведения о праве выполнения работ строительного подряда и уровень ответственности;</a:t>
            </a:r>
          </a:p>
          <a:p>
            <a:pPr lvl="1"/>
            <a:r>
              <a:rPr lang="ru-RU" sz="2600" b="1" dirty="0"/>
              <a:t>Заявленные сотрудники, их статус в Национальном Реестре Специалистов, а также необходимость повышения квалификации</a:t>
            </a:r>
            <a:r>
              <a:rPr lang="ru-RU" sz="2600" b="1" dirty="0" smtClean="0"/>
              <a:t>;</a:t>
            </a:r>
          </a:p>
          <a:p>
            <a:pPr lvl="1"/>
            <a:endParaRPr lang="ru-RU" dirty="0"/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b="1" dirty="0" smtClean="0"/>
              <a:t>Информация </a:t>
            </a:r>
            <a:r>
              <a:rPr lang="ru-RU" b="1" dirty="0"/>
              <a:t>об оплате всех взносов </a:t>
            </a:r>
            <a:r>
              <a:rPr lang="ru-RU" dirty="0"/>
              <a:t>в ассоциацию, статус оплат и </a:t>
            </a:r>
            <a:r>
              <a:rPr lang="ru-RU" b="1" dirty="0"/>
              <a:t>возможные задолженности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— В разделе «Информация о проверках» отображаются </a:t>
            </a:r>
            <a:r>
              <a:rPr lang="ru-RU" b="1" dirty="0"/>
              <a:t>записи о предыдущих и следующих проверках</a:t>
            </a:r>
            <a:r>
              <a:rPr lang="ru-RU" dirty="0"/>
              <a:t> с возможностью загрузки документов и отображения </a:t>
            </a:r>
            <a:r>
              <a:rPr lang="ru-RU" b="1" dirty="0"/>
              <a:t>актов прошедших проверок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b="1" dirty="0"/>
              <a:t>И</a:t>
            </a:r>
            <a:r>
              <a:rPr lang="ru-RU" b="1" dirty="0" smtClean="0"/>
              <a:t>нформация </a:t>
            </a:r>
            <a:r>
              <a:rPr lang="ru-RU" b="1" dirty="0"/>
              <a:t>по заключенным договорам</a:t>
            </a:r>
            <a:r>
              <a:rPr lang="ru-RU" dirty="0"/>
              <a:t> членом СРО в табличном </a:t>
            </a:r>
            <a:r>
              <a:rPr lang="ru-RU" dirty="0" smtClean="0"/>
              <a:t>виде;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П</a:t>
            </a:r>
            <a:r>
              <a:rPr lang="ru-RU" dirty="0" smtClean="0"/>
              <a:t>одраздел </a:t>
            </a:r>
            <a:r>
              <a:rPr lang="ru-RU" b="1" dirty="0"/>
              <a:t>«Отчеты по выполненным контрактам (223 ФЗ, </a:t>
            </a:r>
            <a:r>
              <a:rPr lang="ru-RU" b="1" dirty="0" smtClean="0"/>
              <a:t>44ФЗ, 615 Постановление Правительства)».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632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Немного </a:t>
            </a:r>
            <a:r>
              <a:rPr lang="ru-RU" b="1" u="sng" dirty="0" smtClean="0"/>
              <a:t>статистики: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8149590" cy="4727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Е</a:t>
            </a:r>
            <a:r>
              <a:rPr lang="ru-RU" sz="3200" dirty="0" smtClean="0"/>
              <a:t>жедневно </a:t>
            </a:r>
            <a:r>
              <a:rPr lang="ru-RU" sz="3200" b="1" u="sng" dirty="0" smtClean="0"/>
              <a:t>4-5 </a:t>
            </a:r>
            <a:r>
              <a:rPr lang="ru-RU" sz="3200" b="1" u="sng" dirty="0"/>
              <a:t>выписок из Реестра </a:t>
            </a:r>
            <a:r>
              <a:rPr lang="ru-RU" sz="3200" dirty="0" smtClean="0"/>
              <a:t>членов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b="1" u="sng" dirty="0" smtClean="0"/>
              <a:t>Максимальное</a:t>
            </a:r>
            <a:r>
              <a:rPr lang="ru-RU" sz="3200" dirty="0" smtClean="0"/>
              <a:t> </a:t>
            </a:r>
            <a:r>
              <a:rPr lang="ru-RU" sz="3200" dirty="0"/>
              <a:t>количество </a:t>
            </a:r>
            <a:r>
              <a:rPr lang="ru-RU" sz="3200" b="1" dirty="0"/>
              <a:t>выписок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в </a:t>
            </a:r>
            <a:r>
              <a:rPr lang="ru-RU" sz="3200" dirty="0"/>
              <a:t>один </a:t>
            </a:r>
            <a:r>
              <a:rPr lang="ru-RU" sz="3200" dirty="0" smtClean="0"/>
              <a:t>день – </a:t>
            </a:r>
            <a:r>
              <a:rPr lang="ru-RU" sz="3200" b="1" dirty="0" smtClean="0"/>
              <a:t>14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За 11 </a:t>
            </a:r>
            <a:r>
              <a:rPr lang="ru-RU" sz="3200" dirty="0"/>
              <a:t>месяцев 2018 </a:t>
            </a:r>
            <a:r>
              <a:rPr lang="ru-RU" sz="3200" dirty="0" smtClean="0"/>
              <a:t>года </a:t>
            </a:r>
            <a:r>
              <a:rPr lang="ru-RU" sz="3200" b="1" u="sng" dirty="0" smtClean="0"/>
              <a:t>внесено </a:t>
            </a:r>
            <a:r>
              <a:rPr lang="ru-RU" sz="3200" b="1" u="sng" dirty="0"/>
              <a:t>изменений в Реестр</a:t>
            </a:r>
            <a:r>
              <a:rPr lang="ru-RU" sz="3200" dirty="0"/>
              <a:t> в отношении </a:t>
            </a:r>
            <a:r>
              <a:rPr lang="ru-RU" sz="3200" b="1" u="sng" dirty="0"/>
              <a:t>108 </a:t>
            </a:r>
            <a:r>
              <a:rPr lang="ru-RU" sz="3200" b="1" u="sng" dirty="0" smtClean="0"/>
              <a:t>организаций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195163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50" y="0"/>
            <a:ext cx="6115050" cy="19735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Пользователю Личного кабинета </a:t>
            </a:r>
            <a:r>
              <a:rPr lang="ru-RU" dirty="0" smtClean="0"/>
              <a:t>становятся доступны следующие </a:t>
            </a:r>
            <a:r>
              <a:rPr lang="ru-RU" b="1" u="sng" dirty="0" smtClean="0"/>
              <a:t>функции</a:t>
            </a:r>
            <a:r>
              <a:rPr lang="ru-RU" dirty="0" smtClean="0"/>
              <a:t>: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11679"/>
            <a:ext cx="8126730" cy="477774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1) Написать </a:t>
            </a:r>
            <a:r>
              <a:rPr lang="ru-RU" b="1" dirty="0" smtClean="0"/>
              <a:t>заявление </a:t>
            </a:r>
            <a:r>
              <a:rPr lang="ru-RU" b="1" dirty="0"/>
              <a:t>на внесение любых изменений </a:t>
            </a:r>
            <a:r>
              <a:rPr lang="ru-RU" dirty="0"/>
              <a:t>в своей компании. Эти функции доступны в разделе </a:t>
            </a:r>
            <a:r>
              <a:rPr lang="ru-RU" b="1" dirty="0"/>
              <a:t>«Документооборот»:</a:t>
            </a:r>
          </a:p>
          <a:p>
            <a:pPr lvl="0"/>
            <a:r>
              <a:rPr lang="ru-RU" dirty="0"/>
              <a:t>«Заявление на смену уровня ответственности, получение права ОДО»</a:t>
            </a:r>
          </a:p>
          <a:p>
            <a:pPr lvl="0"/>
            <a:r>
              <a:rPr lang="ru-RU" dirty="0"/>
              <a:t>«Заявление на смену адреса, наименования»</a:t>
            </a:r>
          </a:p>
          <a:p>
            <a:pPr lvl="0"/>
            <a:r>
              <a:rPr lang="ru-RU" dirty="0"/>
              <a:t>«Заявление на смену руководителя»</a:t>
            </a:r>
          </a:p>
          <a:p>
            <a:pPr lvl="0"/>
            <a:r>
              <a:rPr lang="ru-RU" dirty="0"/>
              <a:t>«Заявление об изменении кадрового состава»</a:t>
            </a:r>
          </a:p>
          <a:p>
            <a:pPr lvl="0"/>
            <a:r>
              <a:rPr lang="ru-RU" dirty="0"/>
              <a:t> «Заявление на получение выписки из реестра</a:t>
            </a:r>
            <a:r>
              <a:rPr lang="ru-RU" dirty="0" smtClean="0"/>
              <a:t>»</a:t>
            </a:r>
          </a:p>
          <a:p>
            <a:pPr lvl="0"/>
            <a:endParaRPr lang="ru-RU" dirty="0"/>
          </a:p>
          <a:p>
            <a:pPr marL="0" lvl="0" indent="0">
              <a:buNone/>
            </a:pPr>
            <a:r>
              <a:rPr lang="ru-RU" dirty="0" smtClean="0"/>
              <a:t>2) Также </a:t>
            </a:r>
            <a:r>
              <a:rPr lang="ru-RU" dirty="0"/>
              <a:t>в разделе </a:t>
            </a:r>
            <a:r>
              <a:rPr lang="ru-RU" b="1" dirty="0"/>
              <a:t>«Документооборот» </a:t>
            </a:r>
            <a:r>
              <a:rPr lang="ru-RU" dirty="0"/>
              <a:t>будут доступны следующие подразделы:</a:t>
            </a:r>
          </a:p>
          <a:p>
            <a:pPr lvl="0"/>
            <a:r>
              <a:rPr lang="ru-RU" dirty="0"/>
              <a:t>«Анализ хозяйственной деятельности»</a:t>
            </a:r>
          </a:p>
          <a:p>
            <a:pPr lvl="0"/>
            <a:r>
              <a:rPr lang="ru-RU" dirty="0" smtClean="0"/>
              <a:t>«</a:t>
            </a:r>
            <a:r>
              <a:rPr lang="ru-RU" dirty="0"/>
              <a:t>Голосование»</a:t>
            </a:r>
          </a:p>
          <a:p>
            <a:pPr lvl="0"/>
            <a:r>
              <a:rPr lang="ru-RU" dirty="0" smtClean="0"/>
              <a:t>«</a:t>
            </a:r>
            <a:r>
              <a:rPr lang="ru-RU" dirty="0"/>
              <a:t>Обработка персональных данных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20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25140"/>
            <a:ext cx="3162300" cy="155447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Вкладка </a:t>
            </a:r>
            <a:r>
              <a:rPr lang="ru-RU" sz="2700" b="1" u="sng" dirty="0" smtClean="0"/>
              <a:t>«Документооборот»</a:t>
            </a:r>
            <a:endParaRPr lang="ru-RU" sz="2700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57" y="0"/>
            <a:ext cx="6116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7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50" y="1"/>
            <a:ext cx="6115050" cy="1158240"/>
          </a:xfrm>
        </p:spPr>
        <p:txBody>
          <a:bodyPr/>
          <a:lstStyle/>
          <a:p>
            <a:pPr algn="ctr"/>
            <a:r>
              <a:rPr lang="ru-RU" b="1" u="sng" dirty="0"/>
              <a:t>Вход</a:t>
            </a:r>
            <a:r>
              <a:rPr lang="ru-RU" dirty="0"/>
              <a:t> в Личный кабинет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0" y="1825624"/>
            <a:ext cx="7901940" cy="4879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Ч</a:t>
            </a:r>
            <a:r>
              <a:rPr lang="ru-RU" dirty="0" smtClean="0"/>
              <a:t>тобы </a:t>
            </a:r>
            <a:r>
              <a:rPr lang="ru-RU" dirty="0"/>
              <a:t>получить доступ к личному кабинету с его функциями нужно следующее:</a:t>
            </a:r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Являться </a:t>
            </a:r>
            <a:r>
              <a:rPr lang="ru-RU" b="1" dirty="0"/>
              <a:t>директором или сотрудником </a:t>
            </a:r>
            <a:r>
              <a:rPr lang="ru-RU" dirty="0"/>
              <a:t>организации-члена СРО «Объединение строителей Владимирской области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/>
              <a:t>Логин и пароль для входа</a:t>
            </a:r>
            <a:r>
              <a:rPr lang="ru-RU" dirty="0"/>
              <a:t> в Личный кабинет выдается в помещении Ассоциации в виде конверта только директору организации-члена СРО под роспись в Журнале. По желанию самого директора, логин и пароль может быть им передан сотруднику, непосредственно пользующимся Личным кабинетом.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/>
              <a:t>Войти</a:t>
            </a:r>
            <a:r>
              <a:rPr lang="ru-RU" dirty="0"/>
              <a:t> в Личный кабинет возможно как </a:t>
            </a:r>
            <a:r>
              <a:rPr lang="ru-RU" b="1" dirty="0"/>
              <a:t>с персонального компьютера, так и с мобильного телефона</a:t>
            </a:r>
            <a:r>
              <a:rPr lang="ru-RU" dirty="0"/>
              <a:t> (мобильная версия Личного кабинета предусмотрена разработчиками).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82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Контактное лицо от СРО, ответственное за </a:t>
            </a:r>
            <a:r>
              <a:rPr lang="ru-RU" b="1" dirty="0" smtClean="0"/>
              <a:t>выдачу логинов и паролей</a:t>
            </a:r>
            <a:r>
              <a:rPr lang="ru-RU" dirty="0" smtClean="0"/>
              <a:t> от Личного кабинета:</a:t>
            </a:r>
          </a:p>
          <a:p>
            <a:pPr marL="0" indent="0">
              <a:buNone/>
            </a:pPr>
            <a:r>
              <a:rPr lang="ru-RU" b="1" u="sng" dirty="0" smtClean="0"/>
              <a:t>Субботина Ольга Борисовна</a:t>
            </a:r>
          </a:p>
          <a:p>
            <a:pPr marL="0" indent="0">
              <a:buNone/>
            </a:pPr>
            <a:r>
              <a:rPr lang="ru-RU" dirty="0" smtClean="0"/>
              <a:t>Главный специалист экспертного отдела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Контактное лицо от СРО, осуществляющее </a:t>
            </a:r>
            <a:r>
              <a:rPr lang="ru-RU" b="1" dirty="0" smtClean="0"/>
              <a:t>техническую поддержку </a:t>
            </a:r>
            <a:r>
              <a:rPr lang="ru-RU" dirty="0" smtClean="0"/>
              <a:t>Личного кабинета:</a:t>
            </a:r>
          </a:p>
          <a:p>
            <a:pPr marL="0" indent="0">
              <a:buNone/>
            </a:pPr>
            <a:r>
              <a:rPr lang="ru-RU" b="1" u="sng" dirty="0" smtClean="0"/>
              <a:t>Рогов </a:t>
            </a:r>
            <a:r>
              <a:rPr lang="ru-RU" b="1" u="sng" dirty="0"/>
              <a:t>С</a:t>
            </a:r>
            <a:r>
              <a:rPr lang="ru-RU" b="1" u="sng" dirty="0" smtClean="0"/>
              <a:t>ергей Константинович</a:t>
            </a:r>
          </a:p>
          <a:p>
            <a:pPr marL="0" indent="0">
              <a:buNone/>
            </a:pPr>
            <a:r>
              <a:rPr lang="ru-RU" dirty="0"/>
              <a:t>Главный специалист экспертного отдела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7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" y="2804161"/>
            <a:ext cx="7406640" cy="9144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СПАСИБО ЗА ВНИМАНИЕ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6198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1940"/>
            <a:ext cx="6096000" cy="1927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Официальный </a:t>
            </a:r>
            <a:r>
              <a:rPr lang="ru-RU" b="1" dirty="0" smtClean="0"/>
              <a:t>сайт</a:t>
            </a:r>
            <a:r>
              <a:rPr lang="ru-RU" dirty="0" smtClean="0"/>
              <a:t> СРО «Объединение строителей Владимирской области»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osvo33.ru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510" y="2750820"/>
            <a:ext cx="7886700" cy="34413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" y="2385060"/>
            <a:ext cx="804841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3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820" y="2827019"/>
            <a:ext cx="7669530" cy="33499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0" y="-3492"/>
            <a:ext cx="60960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809307" y="2469832"/>
            <a:ext cx="7763193" cy="38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50" y="693421"/>
            <a:ext cx="6115050" cy="9144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</a:rPr>
              <a:t>Официальный </a:t>
            </a:r>
            <a:r>
              <a:rPr lang="ru-RU" sz="3600" b="1" dirty="0">
                <a:solidFill>
                  <a:prstClr val="black"/>
                </a:solidFill>
              </a:rPr>
              <a:t>сайт</a:t>
            </a:r>
            <a:r>
              <a:rPr lang="ru-RU" sz="3600" dirty="0">
                <a:solidFill>
                  <a:prstClr val="black"/>
                </a:solidFill>
              </a:rPr>
              <a:t> СРО «Объединение строителей Владимирской области»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b="1" u="sng" dirty="0">
                <a:solidFill>
                  <a:prstClr val="black"/>
                </a:solidFill>
              </a:rPr>
              <a:t>osvo33.ru</a:t>
            </a:r>
            <a:endParaRPr lang="ru-RU" sz="3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004" y="2346959"/>
            <a:ext cx="7837876" cy="41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50" y="403861"/>
            <a:ext cx="611505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Национальное объединение строителей </a:t>
            </a:r>
            <a:r>
              <a:rPr lang="ru-RU" dirty="0" smtClean="0"/>
              <a:t>(НОСТРОЙ)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u="sng" dirty="0" smtClean="0"/>
              <a:t>nostroy.ru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1918334"/>
            <a:ext cx="7833360" cy="4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6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50" y="0"/>
            <a:ext cx="6115050" cy="10439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Документооборот с СРО</a:t>
            </a:r>
            <a:endParaRPr lang="en-US" sz="4400" b="1" dirty="0"/>
          </a:p>
        </p:txBody>
      </p:sp>
      <p:sp>
        <p:nvSpPr>
          <p:cNvPr id="4" name="Notched Right Arrow 3"/>
          <p:cNvSpPr/>
          <p:nvPr/>
        </p:nvSpPr>
        <p:spPr>
          <a:xfrm>
            <a:off x="381000" y="2093576"/>
            <a:ext cx="8305800" cy="167640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8"/>
          <p:cNvGrpSpPr/>
          <p:nvPr/>
        </p:nvGrpSpPr>
        <p:grpSpPr>
          <a:xfrm>
            <a:off x="731520" y="2268836"/>
            <a:ext cx="1836420" cy="1447800"/>
            <a:chOff x="1088408" y="2590800"/>
            <a:chExt cx="1447800" cy="1447800"/>
          </a:xfrm>
        </p:grpSpPr>
        <p:sp>
          <p:nvSpPr>
            <p:cNvPr id="6" name="Oval 5"/>
            <p:cNvSpPr/>
            <p:nvPr/>
          </p:nvSpPr>
          <p:spPr>
            <a:xfrm>
              <a:off x="1088408" y="2590800"/>
              <a:ext cx="1447800" cy="1447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Подготовка документов у себя на компьютере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62416" y="2667000"/>
              <a:ext cx="1066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2567940" y="2268836"/>
            <a:ext cx="1767840" cy="1447800"/>
            <a:chOff x="2659380" y="2590800"/>
            <a:chExt cx="1767840" cy="1447800"/>
          </a:xfrm>
        </p:grpSpPr>
        <p:sp>
          <p:nvSpPr>
            <p:cNvPr id="9" name="Oval 8"/>
            <p:cNvSpPr/>
            <p:nvPr/>
          </p:nvSpPr>
          <p:spPr>
            <a:xfrm>
              <a:off x="2659380" y="2590800"/>
              <a:ext cx="176784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Отправка документов по электронной почте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993408" y="2667000"/>
              <a:ext cx="1066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31"/>
          <p:cNvGrpSpPr/>
          <p:nvPr/>
        </p:nvGrpSpPr>
        <p:grpSpPr>
          <a:xfrm>
            <a:off x="4335779" y="2268836"/>
            <a:ext cx="1819929" cy="1447800"/>
            <a:chOff x="4442459" y="2514600"/>
            <a:chExt cx="1691641" cy="1447800"/>
          </a:xfrm>
        </p:grpSpPr>
        <p:sp>
          <p:nvSpPr>
            <p:cNvPr id="12" name="Oval 11"/>
            <p:cNvSpPr/>
            <p:nvPr/>
          </p:nvSpPr>
          <p:spPr>
            <a:xfrm>
              <a:off x="4442459" y="2514600"/>
              <a:ext cx="1691641" cy="1447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Проверка документов специалистом СРО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691416" y="2590800"/>
              <a:ext cx="1066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32"/>
          <p:cNvGrpSpPr/>
          <p:nvPr/>
        </p:nvGrpSpPr>
        <p:grpSpPr>
          <a:xfrm>
            <a:off x="6155708" y="2268836"/>
            <a:ext cx="1807192" cy="1447800"/>
            <a:chOff x="6193808" y="2514600"/>
            <a:chExt cx="1662412" cy="1447800"/>
          </a:xfrm>
        </p:grpSpPr>
        <p:sp>
          <p:nvSpPr>
            <p:cNvPr id="15" name="Oval 14"/>
            <p:cNvSpPr/>
            <p:nvPr/>
          </p:nvSpPr>
          <p:spPr>
            <a:xfrm>
              <a:off x="6193808" y="2514600"/>
              <a:ext cx="1662412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Личный приезд представителя организации с подписанными директором документами в СРО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367816" y="2590800"/>
              <a:ext cx="1066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33" name="Notched Right Arrow 3"/>
          <p:cNvSpPr/>
          <p:nvPr/>
        </p:nvSpPr>
        <p:spPr>
          <a:xfrm>
            <a:off x="497232" y="4667212"/>
            <a:ext cx="8305800" cy="167640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8"/>
          <p:cNvGrpSpPr/>
          <p:nvPr/>
        </p:nvGrpSpPr>
        <p:grpSpPr>
          <a:xfrm>
            <a:off x="1050426" y="4594860"/>
            <a:ext cx="3444240" cy="1551041"/>
            <a:chOff x="1088408" y="2590800"/>
            <a:chExt cx="1447800" cy="1447800"/>
          </a:xfrm>
        </p:grpSpPr>
        <p:sp>
          <p:nvSpPr>
            <p:cNvPr id="35" name="Oval 5"/>
            <p:cNvSpPr/>
            <p:nvPr/>
          </p:nvSpPr>
          <p:spPr>
            <a:xfrm>
              <a:off x="1088408" y="2590800"/>
              <a:ext cx="1447800" cy="1447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Подготовка и прикрепление документов, подписанных ЭЦП, на сайте СРО в Личном кабинете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Oval 6"/>
            <p:cNvSpPr/>
            <p:nvPr/>
          </p:nvSpPr>
          <p:spPr>
            <a:xfrm>
              <a:off x="1262416" y="2667000"/>
              <a:ext cx="1066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29"/>
          <p:cNvGrpSpPr/>
          <p:nvPr/>
        </p:nvGrpSpPr>
        <p:grpSpPr>
          <a:xfrm>
            <a:off x="4603616" y="4594860"/>
            <a:ext cx="3130684" cy="1571568"/>
            <a:chOff x="2689860" y="2590800"/>
            <a:chExt cx="1767839" cy="1447800"/>
          </a:xfrm>
        </p:grpSpPr>
        <p:sp>
          <p:nvSpPr>
            <p:cNvPr id="38" name="Oval 8"/>
            <p:cNvSpPr/>
            <p:nvPr/>
          </p:nvSpPr>
          <p:spPr>
            <a:xfrm>
              <a:off x="2689860" y="2590800"/>
              <a:ext cx="1767839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Проверка документов специалистом СРО. Прикрепление акта или решения со стороны СРО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9"/>
            <p:cNvSpPr/>
            <p:nvPr/>
          </p:nvSpPr>
          <p:spPr>
            <a:xfrm>
              <a:off x="2993408" y="2667000"/>
              <a:ext cx="1066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639892" y="1623060"/>
            <a:ext cx="217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СЕЙЧАС:</a:t>
            </a:r>
            <a:endParaRPr lang="ru-RU" sz="3200" b="1" u="sng" dirty="0"/>
          </a:p>
        </p:txBody>
      </p:sp>
      <p:sp>
        <p:nvSpPr>
          <p:cNvPr id="47" name="TextBox 46"/>
          <p:cNvSpPr txBox="1"/>
          <p:nvPr/>
        </p:nvSpPr>
        <p:spPr>
          <a:xfrm>
            <a:off x="1639892" y="3769976"/>
            <a:ext cx="675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С ВВЕДЕНИЕМ ЛИЧНОГО КАБИНЕТА: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17089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50" y="1"/>
            <a:ext cx="6115050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Личный блок </a:t>
            </a:r>
            <a:r>
              <a:rPr lang="ru-RU" dirty="0" smtClean="0"/>
              <a:t>члена СРО на сайте </a:t>
            </a:r>
            <a:r>
              <a:rPr lang="en-US" b="1" u="sng" dirty="0" smtClean="0"/>
              <a:t>osvo33.ru </a:t>
            </a:r>
            <a:endParaRPr lang="ru-RU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851660"/>
            <a:ext cx="749046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Вход</a:t>
            </a:r>
            <a:r>
              <a:rPr lang="ru-RU" dirty="0" smtClean="0"/>
              <a:t> в Личный кабинет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2057400"/>
            <a:ext cx="7879080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20" y="1226820"/>
            <a:ext cx="4488180" cy="12877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Информация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 компании-члене СРО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582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495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Личный кабинет  члена СРО</vt:lpstr>
      <vt:lpstr>Официальный сайт СРО «Объединение строителей Владимирской области» osvo33.ru</vt:lpstr>
      <vt:lpstr>Презентация PowerPoint</vt:lpstr>
      <vt:lpstr>Официальный сайт СРО «Объединение строителей Владимирской области» osvo33.ru</vt:lpstr>
      <vt:lpstr>Национальное объединение строителей (НОСТРОЙ) nostroy.ru</vt:lpstr>
      <vt:lpstr>Документооборот с СРО</vt:lpstr>
      <vt:lpstr>Личный блок члена СРО на сайте osvo33.ru </vt:lpstr>
      <vt:lpstr>Вход в Личный кабинет </vt:lpstr>
      <vt:lpstr>Информация  о компании-члене СРО</vt:lpstr>
      <vt:lpstr>Презентация PowerPoint</vt:lpstr>
      <vt:lpstr>Вкладка «СОТРУДНИКИ»</vt:lpstr>
      <vt:lpstr>Пользователю Личного кабинета становится доступна следующая информация: </vt:lpstr>
      <vt:lpstr>Немного статистики:</vt:lpstr>
      <vt:lpstr>Пользователю Личного кабинета становятся доступны следующие функции: </vt:lpstr>
      <vt:lpstr>Вкладка «Документооборот»</vt:lpstr>
      <vt:lpstr>Вход в Личный кабинет </vt:lpstr>
      <vt:lpstr>Презентация PowerPoint</vt:lpstr>
      <vt:lpstr>СПАСИБО ЗА ВНИМАНИЕ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79</cp:revision>
  <dcterms:created xsi:type="dcterms:W3CDTF">2016-11-18T14:12:19Z</dcterms:created>
  <dcterms:modified xsi:type="dcterms:W3CDTF">2018-12-11T13:52:01Z</dcterms:modified>
</cp:coreProperties>
</file>